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18" r:id="rId2"/>
    <p:sldId id="519" r:id="rId3"/>
    <p:sldId id="517" r:id="rId4"/>
    <p:sldId id="429" r:id="rId5"/>
    <p:sldId id="513" r:id="rId6"/>
    <p:sldId id="514" r:id="rId7"/>
    <p:sldId id="504" r:id="rId8"/>
    <p:sldId id="515" r:id="rId9"/>
    <p:sldId id="516" r:id="rId10"/>
    <p:sldId id="434" r:id="rId11"/>
    <p:sldId id="430" r:id="rId12"/>
    <p:sldId id="5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1" autoAdjust="0"/>
    <p:restoredTop sz="74736" autoAdjust="0"/>
  </p:normalViewPr>
  <p:slideViewPr>
    <p:cSldViewPr snapToGrid="0">
      <p:cViewPr varScale="1">
        <p:scale>
          <a:sx n="61" d="100"/>
          <a:sy n="61" d="100"/>
        </p:scale>
        <p:origin x="147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Pfeiffer" userId="a43bca94-243e-4823-87fb-b451b38dbc75" providerId="ADAL" clId="{C1541E9E-A561-499A-8018-2AB34DA651FE}"/>
    <pc:docChg chg="custSel modSld">
      <pc:chgData name="Erika Pfeiffer" userId="a43bca94-243e-4823-87fb-b451b38dbc75" providerId="ADAL" clId="{C1541E9E-A561-499A-8018-2AB34DA651FE}" dt="2026-01-30T21:19:30.590" v="3" actId="14100"/>
      <pc:docMkLst>
        <pc:docMk/>
      </pc:docMkLst>
      <pc:sldChg chg="modSp mod">
        <pc:chgData name="Erika Pfeiffer" userId="a43bca94-243e-4823-87fb-b451b38dbc75" providerId="ADAL" clId="{C1541E9E-A561-499A-8018-2AB34DA651FE}" dt="2026-01-30T21:19:30.590" v="3" actId="14100"/>
        <pc:sldMkLst>
          <pc:docMk/>
          <pc:sldMk cId="0" sldId="518"/>
        </pc:sldMkLst>
        <pc:spChg chg="mod">
          <ac:chgData name="Erika Pfeiffer" userId="a43bca94-243e-4823-87fb-b451b38dbc75" providerId="ADAL" clId="{C1541E9E-A561-499A-8018-2AB34DA651FE}" dt="2026-01-30T21:19:30.590" v="3" actId="14100"/>
          <ac:spMkLst>
            <pc:docMk/>
            <pc:sldMk cId="0" sldId="51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AE8E9-ECE6-4AD8-958E-24C8E90498D5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165EB-3A26-4A75-B793-C9D2CE79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2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908EE-B544-6FD7-D089-39D812B6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CB306-4F54-465D-30D1-C66D0DB62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A74A6-2007-22D1-602A-7602B4ECE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through Agenda:</a:t>
            </a:r>
          </a:p>
          <a:p>
            <a:endParaRPr lang="en-US" dirty="0"/>
          </a:p>
          <a:p>
            <a:r>
              <a:rPr lang="en-US" sz="1200" dirty="0"/>
              <a:t>Association Insurance Basics</a:t>
            </a:r>
          </a:p>
          <a:p>
            <a:r>
              <a:rPr lang="en-US" sz="1200" dirty="0"/>
              <a:t>State of the Market Update</a:t>
            </a:r>
          </a:p>
          <a:p>
            <a:r>
              <a:rPr lang="en-US" sz="1200" dirty="0"/>
              <a:t>What to Expect for 2022</a:t>
            </a:r>
          </a:p>
          <a:p>
            <a:r>
              <a:rPr lang="en-US" sz="1200" dirty="0"/>
              <a:t>What Can be Done to Reduce Rates</a:t>
            </a:r>
          </a:p>
          <a:p>
            <a:r>
              <a:rPr lang="en-US" sz="1200" dirty="0"/>
              <a:t>How to communicate and plan for increases</a:t>
            </a:r>
          </a:p>
          <a:p>
            <a:r>
              <a:rPr lang="en-US" sz="1200" dirty="0"/>
              <a:t>Q&amp;A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BEB1F-AF17-29FB-E4C6-B1699506E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165EB-3A26-4A75-B793-C9D2CE799F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Questions: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What insurance must an association carry?  Can they be Self Insured?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What is the role of the Insurance Agent?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How is Association Insurance “Shopped” or “Bid Out”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How does the Association know they’re getting the best deal available to them?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What is the difference between an “Admitted” and “Non-Admitted” Carrier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What does “</a:t>
            </a:r>
            <a:r>
              <a:rPr lang="en-US" sz="1200" dirty="0" err="1"/>
              <a:t>surp</a:t>
            </a:r>
            <a:endParaRPr lang="en-US" sz="120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165EB-3A26-4A75-B793-C9D2CE799F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Natural Disasters: Hurricane Irma, Dorian, Ida. Tornados and Derechos in the Midwest, &amp; California wildfires</a:t>
            </a:r>
          </a:p>
          <a:p>
            <a:r>
              <a:rPr lang="en-US" sz="1200" dirty="0"/>
              <a:t>Reinsurance: can be thought of as insurance for insurance companies. Reinsurance allows insurance companies to only claim a portion of their losses</a:t>
            </a:r>
          </a:p>
          <a:p>
            <a:r>
              <a:rPr lang="en-US" sz="1200" dirty="0"/>
              <a:t>Capacity Restrictions</a:t>
            </a:r>
          </a:p>
          <a:p>
            <a:r>
              <a:rPr lang="en-US" sz="1200" dirty="0"/>
              <a:t>Social Inflation</a:t>
            </a:r>
          </a:p>
          <a:p>
            <a:endParaRPr lang="en-US" sz="1200" dirty="0"/>
          </a:p>
          <a:p>
            <a:r>
              <a:rPr lang="en-US" sz="1200" dirty="0">
                <a:highlight>
                  <a:srgbClr val="FFFF00"/>
                </a:highlight>
              </a:rPr>
              <a:t>Several new carriers entering the market after many had pulled out of the state in prior years</a:t>
            </a:r>
          </a:p>
          <a:p>
            <a:r>
              <a:rPr lang="en-US" sz="1200" dirty="0"/>
              <a:t>Carrier are re-underwriting all associations since Surfside Collapse</a:t>
            </a:r>
          </a:p>
          <a:p>
            <a:endParaRPr lang="en-US" sz="1200" dirty="0"/>
          </a:p>
          <a:p>
            <a:r>
              <a:rPr lang="en-US" sz="1200" dirty="0"/>
              <a:t>Umbrellas are heavily impacted</a:t>
            </a:r>
          </a:p>
          <a:p>
            <a:endParaRPr lang="en-US" sz="1200" dirty="0"/>
          </a:p>
          <a:p>
            <a:r>
              <a:rPr lang="en-US" sz="1200" dirty="0"/>
              <a:t>Appraisal Values are way up, in </a:t>
            </a:r>
            <a:r>
              <a:rPr lang="en-US" sz="1200" dirty="0" err="1"/>
              <a:t>addit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165EB-3A26-4A75-B793-C9D2CE799F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/>
              <a:t>Valuations are under scrutiny and construction costs are skyrocketing.  New appraisals are being required.</a:t>
            </a:r>
          </a:p>
          <a:p>
            <a:endParaRPr lang="en-US" sz="1900" dirty="0"/>
          </a:p>
          <a:p>
            <a:r>
              <a:rPr lang="en-US" sz="1900" dirty="0"/>
              <a:t>What happens if you’re undervalued and you have a total loss?  </a:t>
            </a:r>
          </a:p>
          <a:p>
            <a:endParaRPr lang="en-US" sz="1900" dirty="0"/>
          </a:p>
          <a:p>
            <a:r>
              <a:rPr lang="en-US" sz="1900" dirty="0"/>
              <a:t>Re-Underwriting – Almost all accounts are being re-underwritten even when staying with the same carrier</a:t>
            </a:r>
          </a:p>
          <a:p>
            <a:r>
              <a:rPr lang="en-US" sz="1900" dirty="0"/>
              <a:t>Changes in Terms:</a:t>
            </a:r>
          </a:p>
          <a:p>
            <a:pPr lvl="1"/>
            <a:r>
              <a:rPr lang="en-US" sz="1900" dirty="0"/>
              <a:t>Increases in deductibles</a:t>
            </a:r>
          </a:p>
          <a:p>
            <a:pPr lvl="1"/>
            <a:r>
              <a:rPr lang="en-US" sz="1900" dirty="0"/>
              <a:t>Exclusions</a:t>
            </a:r>
          </a:p>
          <a:p>
            <a:pPr lvl="1"/>
            <a:r>
              <a:rPr lang="en-US" sz="1900" dirty="0"/>
              <a:t>Hurricane wording changing to “named storm” to include tropical storms</a:t>
            </a:r>
          </a:p>
          <a:p>
            <a:pPr lvl="1"/>
            <a:r>
              <a:rPr lang="en-US" sz="1900" dirty="0"/>
              <a:t>40 Year Certification Reports being requested</a:t>
            </a:r>
          </a:p>
          <a:p>
            <a:pPr marL="0" marR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latin typeface="Calibri" panose="020F0502020204030204" pitchFamily="34" charset="0"/>
              </a:rPr>
              <a:t>Condos over 25 years / that have EIFS / loss affected or other items are starting to become harder and see more outright declines than in years past where price would allow carriers to 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165EB-3A26-4A75-B793-C9D2CE799F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4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C2BEB-4555-A57A-D128-0D32C9396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DB5384-7E67-C874-FA75-93097326B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A20A5A-B61F-F785-DA51-142447B7C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E1A5C-F44B-4945-80CD-8BFC55D9A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165EB-3A26-4A75-B793-C9D2CE799F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6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Routinely walk properties to ensure safety hazards are addressed quickly.  Loss Prevention team? </a:t>
            </a:r>
          </a:p>
          <a:p>
            <a:r>
              <a:rPr lang="en-US" dirty="0"/>
              <a:t>Activities - are they worth the additional exposure?</a:t>
            </a:r>
          </a:p>
          <a:p>
            <a:r>
              <a:rPr lang="en-US" dirty="0"/>
              <a:t>Newer Roofs </a:t>
            </a:r>
          </a:p>
          <a:p>
            <a:r>
              <a:rPr lang="en-US" dirty="0"/>
              <a:t> All Impact (or Shuttered openings)</a:t>
            </a:r>
          </a:p>
          <a:p>
            <a:r>
              <a:rPr lang="en-US" dirty="0"/>
              <a:t>Increasing Deductibles</a:t>
            </a:r>
          </a:p>
          <a:p>
            <a:r>
              <a:rPr lang="en-US" dirty="0"/>
              <a:t>Tweaking limited on Law &amp; Ordinance, playing with deductible</a:t>
            </a:r>
          </a:p>
          <a:p>
            <a:endParaRPr lang="en-US" dirty="0"/>
          </a:p>
          <a:p>
            <a:r>
              <a:rPr lang="en-US" dirty="0"/>
              <a:t>Accurate information, risk modeling,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165EB-3A26-4A75-B793-C9D2CE799F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165EB-3A26-4A75-B793-C9D2CE799F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8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F23D-AEB6-4024-BE60-0C8E7B855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FFE4-91B1-4D71-8177-F19867E7D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88497-EF29-4BBF-9B47-606664B26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37EC-13D5-4D5F-8170-6E69558DB4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8C550-D402-4F6A-BB40-52511A5F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08078-0D21-4430-B92B-849F906E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0DB-5CBF-43FF-B3BF-F99AF977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0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5B25-7925-4EC5-AF58-A46DD169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DB718-B30F-44F7-A4D2-F59778CA3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9BABB-41C5-44D8-A8A1-BB707223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37EC-13D5-4D5F-8170-6E69558DB4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A47AB-C5B1-4E46-BE7C-5FEF7C55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F1037-68B9-47FD-8CFE-B3EAF047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0DB-5CBF-43FF-B3BF-F99AF977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7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496E5E-3DA4-4BB4-8B00-010AE5A11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84341-CB27-48D5-9D00-EEEA26ED6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A0285-952B-4D02-A455-3D1D8426C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37EC-13D5-4D5F-8170-6E69558DB4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54615-D579-48BD-A76D-9710AC6D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FA3BD-E611-4BF1-8242-9BCD96E7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0DB-5CBF-43FF-B3BF-F99AF977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0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E6E9-EA70-4C93-BE09-44BC0B49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3DF76-896C-4F06-9BC5-E16B2DFAB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8817-1478-4574-A546-CFDCDDF8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37EC-13D5-4D5F-8170-6E69558DB4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4FE1E-4B01-45E2-B2D4-772F1E5A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EDFAB-3DDD-41AE-A714-78542459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0DB-5CBF-43FF-B3BF-F99AF977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8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37C13-872D-4777-A7ED-4A2D3A28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680A0-55E3-4C42-ADEE-9C01C954E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E28F6-D2E5-4FD8-98FA-8E8780DA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37EC-13D5-4D5F-8170-6E69558DB4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01BC2-BE72-4B52-89FF-E292838B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8B17-C885-4A1D-BF7D-4AA9D359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0DB-5CBF-43FF-B3BF-F99AF977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7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0DEA-5A05-4D88-BC6E-9CF8C66F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47DB-FBAE-431A-9ECF-EB04A682A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1405A-50CA-4CA7-A412-7D795E944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EA0B7-5773-47E3-B8E3-80C786787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37EC-13D5-4D5F-8170-6E69558DB4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D20FC-DE5E-457F-9FFB-59E117F0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DBD2C-6FB8-41A4-A99E-241A04D5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0DB-5CBF-43FF-B3BF-F99AF977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31E0-1BD5-4BA9-B5E5-35552277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6D538-4690-4244-8970-A1AA95E63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3B714-C97B-4820-809B-DC35946D7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97F29E-AD0F-4719-88E6-7B81AAE46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BD492-A1B9-4AC6-ADA5-BB74E54F9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A2447-C85E-4AE9-BC38-248FD1BF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37EC-13D5-4D5F-8170-6E69558DB4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59264B-F2E0-4913-A8E9-E89A6A23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6EC20-3CA9-4054-9794-41391C9D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0DB-5CBF-43FF-B3BF-F99AF977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1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58B2C-1732-4B54-96C7-A2F452EB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4DBAE-677E-48E6-A79F-1A6D4389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37EC-13D5-4D5F-8170-6E69558DB4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EEB78-6F5C-487C-B2BF-86CE98AB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8F731-B965-4D0A-9940-208A5B7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0DB-5CBF-43FF-B3BF-F99AF977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F1566-74C6-4B93-86E1-6DA97C4CC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37EC-13D5-4D5F-8170-6E69558DB4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015C3-49D0-4805-BC8C-68957CB1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A4AA-CF2C-4E7B-8B7F-F8A246E8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0DB-5CBF-43FF-B3BF-F99AF977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4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B02D-62D7-43CE-A30B-3AABA182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6709A-642D-40A8-8A3B-A06D05A4B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42D03-D793-47F7-8D8D-6FCE83B75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257A8-F280-4475-A88F-5E58CC8C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37EC-13D5-4D5F-8170-6E69558DB4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D1F50-431A-4BC6-9424-33D4125E1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7F7FA-AA1E-4031-8A88-90A9C35E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0DB-5CBF-43FF-B3BF-F99AF977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5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B1E4-6D04-42C0-BFA0-A923BBFD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C91A79-A335-4DE5-889A-496E0299F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ABB17-BE26-4E3D-A0C9-EA20F3D52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AE2E1-5B0C-458B-9559-945FA157C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37EC-13D5-4D5F-8170-6E69558DB4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5B303-A30E-4ACE-B915-D075AF0E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1CC5B-C7FE-4A86-95D4-F5F406E8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0DB-5CBF-43FF-B3BF-F99AF977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859CA-C4C0-4926-BC87-C1E16305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1283B-BAD3-4AB0-AD2E-9945FFB1B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8209-D1C6-4662-881E-645252BCA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37EC-13D5-4D5F-8170-6E69558DB4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04088-CD8D-4392-96E2-8B5CC6F3F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8F4B1-5788-4B4A-9B76-03EA2F392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0DB-5CBF-43FF-B3BF-F99AF977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1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" y="91440"/>
            <a:ext cx="12009120" cy="6675120"/>
          </a:xfrm>
          <a:prstGeom prst="rect">
            <a:avLst/>
          </a:prstGeom>
          <a:noFill/>
          <a:ln w="50800">
            <a:solidFill>
              <a:srgbClr val="0044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State of the Insurance Market</a:t>
            </a:r>
          </a:p>
          <a:p>
            <a:r>
              <a:t>for FL Community Associations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4546948" y="3429000"/>
            <a:ext cx="2768252" cy="80964"/>
          </a:xfrm>
        </p:spPr>
        <p:txBody>
          <a:bodyPr>
            <a:normAutofit fontScale="25000" lnSpcReduction="20000"/>
          </a:bodyPr>
          <a:lstStyle/>
          <a:p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54864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Erika Pfeiffer</a:t>
            </a:r>
          </a:p>
          <a:p>
            <a:r>
              <a:t>Vice President, Commercial Lines</a:t>
            </a:r>
          </a:p>
          <a:p>
            <a:r>
              <a:t>D: (954) 686-6595 | M: (954) 401-6132</a:t>
            </a:r>
          </a:p>
          <a:p>
            <a:r>
              <a:t>Erika_Pfeiffer@ajg.com | Erika.Pfeiffer@assuredpartners.com | AJG.com</a:t>
            </a:r>
          </a:p>
        </p:txBody>
      </p:sp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00400"/>
            <a:ext cx="2590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BA87FC39-55A0-4F58-8ED3-11EFA5B465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5F47C-1851-444C-8C43-3198A961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28" y="320438"/>
            <a:ext cx="4726757" cy="1899912"/>
          </a:xfrm>
        </p:spPr>
        <p:txBody>
          <a:bodyPr>
            <a:normAutofit fontScale="90000"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4000" b="1" u="sng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we reduce Rates (or at least reduce increases)?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7CEAB-556B-470F-84A8-1BA0B787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3" y="2839781"/>
            <a:ext cx="5732207" cy="4224696"/>
          </a:xfrm>
        </p:spPr>
        <p:txBody>
          <a:bodyPr>
            <a:normAutofit/>
          </a:bodyPr>
          <a:lstStyle/>
          <a:p>
            <a:r>
              <a:rPr lang="en-US" sz="2400" dirty="0"/>
              <a:t>What building improvements can we make to bring down rates?</a:t>
            </a:r>
          </a:p>
          <a:p>
            <a:r>
              <a:rPr lang="en-US" sz="2400" dirty="0"/>
              <a:t>Which improvements have the biggest impact?</a:t>
            </a:r>
          </a:p>
          <a:p>
            <a:r>
              <a:rPr lang="en-US" sz="2400" dirty="0"/>
              <a:t>Do we need to insure for full replacement value?  YES.</a:t>
            </a:r>
          </a:p>
          <a:p>
            <a:r>
              <a:rPr lang="en-US" sz="2400" dirty="0"/>
              <a:t>What should we look for when evaluating policy options?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922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2C833-2255-4DB8-B10E-2C22E22B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Q &amp; 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BDA30-BC45-470C-8AB3-3FB18628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Questions?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light, lit, dark&#10;&#10;Description automatically generated">
            <a:extLst>
              <a:ext uri="{FF2B5EF4-FFF2-40B4-BE49-F238E27FC236}">
                <a16:creationId xmlns:a16="http://schemas.microsoft.com/office/drawing/2014/main" id="{686A85F8-F918-4462-AA79-4B85DA9F9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1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Erika Pfeiffer</a:t>
            </a:r>
          </a:p>
          <a:p>
            <a:r>
              <a:rPr dirty="0"/>
              <a:t>Vice President, Commercial Lines</a:t>
            </a:r>
          </a:p>
          <a:p>
            <a:r>
              <a:rPr dirty="0"/>
              <a:t>D: (954) 686-6595; M: (954) 401-6132</a:t>
            </a:r>
          </a:p>
          <a:p>
            <a:r>
              <a:rPr dirty="0"/>
              <a:t>Erika_Pfeiffer@ajg.com | Erika.Pfeiffer@assuredpartners.com | AJG.com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914400"/>
            <a:ext cx="2590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Meet the Presenter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dirty="0"/>
              <a:t>Erika Pfeiffer is a Vice President in Gallagher’s Commercial Lines division, specializing exclusively in community associations. She brings over 25 years of industry expertise, helping communities navigate the evolving insurance landscape. Erika is a graduate of the University of Georgia, where she earned her BBA with a major in Risk Management and Insurance.</a:t>
            </a:r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58" y="0"/>
            <a:ext cx="41148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9D390C-59AF-88F2-D18B-2D15863B7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55E204B-83BB-F92F-6105-CC453E325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F42DD539-49CB-1C06-3F4A-11621CDB2B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91" r="23010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8550B88-9633-E296-7370-90F09D97B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70F53-DC4D-9487-008C-0C4F5D3C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/>
              <a:t>Agenda</a:t>
            </a:r>
            <a:endParaRPr lang="en-US" sz="2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2440EB-A52A-65D4-89CE-54AEB36F8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E272A-F2F6-347F-98A4-92C8F6705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275E-468C-61E3-550D-D987FC304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3"/>
            <a:ext cx="4392635" cy="3889223"/>
          </a:xfrm>
        </p:spPr>
        <p:txBody>
          <a:bodyPr anchor="t">
            <a:normAutofit fontScale="77500" lnSpcReduction="20000"/>
          </a:bodyPr>
          <a:lstStyle/>
          <a:p>
            <a:r>
              <a:rPr lang="en-US" dirty="0"/>
              <a:t>Association Insurance Basics</a:t>
            </a:r>
          </a:p>
          <a:p>
            <a:r>
              <a:rPr lang="en-US" dirty="0"/>
              <a:t>State of the Market Update</a:t>
            </a:r>
          </a:p>
          <a:p>
            <a:r>
              <a:rPr lang="en-US" dirty="0"/>
              <a:t>Exclusions and Warrants</a:t>
            </a:r>
          </a:p>
          <a:p>
            <a:r>
              <a:rPr lang="en-US" dirty="0"/>
              <a:t>Roof Age and Mandatory Replacement</a:t>
            </a:r>
          </a:p>
          <a:p>
            <a:r>
              <a:rPr lang="en-US" dirty="0"/>
              <a:t>What to Expect for 2026</a:t>
            </a:r>
          </a:p>
          <a:p>
            <a:r>
              <a:rPr lang="en-US" sz="2900" dirty="0"/>
              <a:t>Coinsurance Example</a:t>
            </a:r>
          </a:p>
          <a:p>
            <a:r>
              <a:rPr lang="en-US" dirty="0"/>
              <a:t>What Can be Done to Reduce Rates</a:t>
            </a:r>
          </a:p>
          <a:p>
            <a:r>
              <a:rPr lang="en-US" dirty="0"/>
              <a:t>Insurance Legislation</a:t>
            </a:r>
          </a:p>
          <a:p>
            <a:r>
              <a:rPr lang="en-US" dirty="0"/>
              <a:t>Q&amp;A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879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4664B1-238E-4C74-9F2E-893E5158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/>
              <a:t>Association Insurance Basics</a:t>
            </a: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F2D67-C781-49B3-BDC1-E116F985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90" y="2750574"/>
            <a:ext cx="4691592" cy="3442993"/>
          </a:xfrm>
        </p:spPr>
        <p:txBody>
          <a:bodyPr>
            <a:normAutofit fontScale="92500"/>
          </a:bodyPr>
          <a:lstStyle/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insurance must an association carry?  Can they be Self Insured?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is the role of the Insurance Agent?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is Association Insurance “Shopped” or “Bid Out”?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does the Association know they’re getting the best deal available to them?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is the difference between an “Admitted” and “Non-Admitted” carrier?</a:t>
            </a:r>
          </a:p>
        </p:txBody>
      </p:sp>
      <p:pic>
        <p:nvPicPr>
          <p:cNvPr id="3" name="Picture 2" descr="A fireman putting out a fire&#10;&#10;Description automatically generated with low confidence">
            <a:extLst>
              <a:ext uri="{FF2B5EF4-FFF2-40B4-BE49-F238E27FC236}">
                <a16:creationId xmlns:a16="http://schemas.microsoft.com/office/drawing/2014/main" id="{56B033DC-A643-4B5A-9F94-3AC4B04AE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80" r="1236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064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5F47C-1851-444C-8C43-3198A961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676" y="515815"/>
            <a:ext cx="7679802" cy="1442407"/>
          </a:xfrm>
        </p:spPr>
        <p:txBody>
          <a:bodyPr anchor="b">
            <a:normAutofit/>
          </a:bodyPr>
          <a:lstStyle/>
          <a:p>
            <a:pPr marL="457200" lvl="1" indent="0" algn="ctr">
              <a:lnSpc>
                <a:spcPct val="90000"/>
              </a:lnSpc>
              <a:buNone/>
            </a:pPr>
            <a:r>
              <a:rPr lang="en-US" sz="4000" b="1" u="sng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of the Market Update</a:t>
            </a:r>
            <a:br>
              <a:rPr lang="en-US" sz="4000" b="1" u="sng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Common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7CEAB-556B-470F-84A8-1BA0B787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31" y="2482480"/>
            <a:ext cx="6681020" cy="3229886"/>
          </a:xfrm>
        </p:spPr>
        <p:txBody>
          <a:bodyPr>
            <a:noAutofit/>
          </a:bodyPr>
          <a:lstStyle/>
          <a:p>
            <a:r>
              <a:rPr lang="en-US" sz="1800" dirty="0"/>
              <a:t>Are increases starting to slow down?</a:t>
            </a:r>
          </a:p>
          <a:p>
            <a:r>
              <a:rPr lang="en-US" sz="1800" dirty="0"/>
              <a:t>What is the impact of inflation on replacement cost values?</a:t>
            </a:r>
          </a:p>
          <a:p>
            <a:r>
              <a:rPr lang="en-US" sz="1800" dirty="0"/>
              <a:t>Are more carriers entering the market?</a:t>
            </a:r>
          </a:p>
          <a:p>
            <a:r>
              <a:rPr lang="en-US" sz="1800" dirty="0"/>
              <a:t>What impact will the 2025 hurricane season have on property rates in 2026?</a:t>
            </a:r>
          </a:p>
          <a:p>
            <a:r>
              <a:rPr lang="en-US" sz="1800" dirty="0"/>
              <a:t>Are property deductible options improving?</a:t>
            </a:r>
          </a:p>
          <a:p>
            <a:r>
              <a:rPr lang="en-US" sz="1800" dirty="0"/>
              <a:t>How has premium financing been impacted by high interest rates?</a:t>
            </a:r>
          </a:p>
          <a:p>
            <a:r>
              <a:rPr lang="en-US" sz="1800" dirty="0"/>
              <a:t>Can we combine policies across multiple neighboring associations to save money?</a:t>
            </a:r>
          </a:p>
          <a:p>
            <a:r>
              <a:rPr lang="en-US" sz="1800" dirty="0"/>
              <a:t>Are other lines besides property being impacted?  </a:t>
            </a:r>
          </a:p>
          <a:p>
            <a:pPr lvl="1"/>
            <a:r>
              <a:rPr lang="en-US" sz="1800" dirty="0"/>
              <a:t>D&amp;O, General Liability, Umbrella/Excess Liability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A68DD04-C21E-4FDB-A9D8-687AE533D7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23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6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D185-3038-0BF0-7511-9071969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264535"/>
            <a:ext cx="5120561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Exclusions –What are they and why they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CD6B4-C094-2A3C-45C4-E3B95E54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5528613" cy="4796848"/>
          </a:xfrm>
        </p:spPr>
        <p:txBody>
          <a:bodyPr>
            <a:normAutofit/>
          </a:bodyPr>
          <a:lstStyle/>
          <a:p>
            <a:r>
              <a:rPr lang="en-US" sz="2400" dirty="0"/>
              <a:t> Concerning Exclusions:</a:t>
            </a:r>
          </a:p>
          <a:p>
            <a:pPr lvl="1"/>
            <a:r>
              <a:rPr lang="en-US" dirty="0"/>
              <a:t>Animal Bite</a:t>
            </a:r>
          </a:p>
          <a:p>
            <a:pPr lvl="1"/>
            <a:r>
              <a:rPr lang="en-US" dirty="0"/>
              <a:t>Assault and Battery</a:t>
            </a:r>
          </a:p>
          <a:p>
            <a:pPr lvl="1"/>
            <a:r>
              <a:rPr lang="en-US" dirty="0"/>
              <a:t>Firearms</a:t>
            </a:r>
          </a:p>
          <a:p>
            <a:pPr lvl="1"/>
            <a:r>
              <a:rPr lang="en-US" dirty="0"/>
              <a:t>Abuse and Molestation</a:t>
            </a:r>
          </a:p>
          <a:p>
            <a:pPr lvl="1"/>
            <a:r>
              <a:rPr lang="en-US" dirty="0"/>
              <a:t>Water Damage</a:t>
            </a:r>
          </a:p>
          <a:p>
            <a:pPr lvl="1"/>
            <a:r>
              <a:rPr lang="en-US" dirty="0"/>
              <a:t>Liquor</a:t>
            </a:r>
          </a:p>
          <a:p>
            <a:r>
              <a:rPr lang="en-US" sz="2400" dirty="0"/>
              <a:t>Other Warrants – Requirements on the Association that if they’re not followed there is no coverage</a:t>
            </a:r>
          </a:p>
          <a:p>
            <a:pPr lvl="1"/>
            <a:r>
              <a:rPr lang="en-US" dirty="0"/>
              <a:t>Typically requirements of safety controls and contracts</a:t>
            </a:r>
          </a:p>
        </p:txBody>
      </p:sp>
      <p:pic>
        <p:nvPicPr>
          <p:cNvPr id="5" name="Picture 4" descr="A person holding an object&#10;&#10;Description automatically generated">
            <a:extLst>
              <a:ext uri="{FF2B5EF4-FFF2-40B4-BE49-F238E27FC236}">
                <a16:creationId xmlns:a16="http://schemas.microsoft.com/office/drawing/2014/main" id="{88AFE9EA-7956-A369-0CE0-9978611E0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 r="-1" b="2502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7" name="Picture 6" descr="A dog chasing another dog&#10;&#10;Description automatically generated">
            <a:extLst>
              <a:ext uri="{FF2B5EF4-FFF2-40B4-BE49-F238E27FC236}">
                <a16:creationId xmlns:a16="http://schemas.microsoft.com/office/drawing/2014/main" id="{1D57896E-BA6E-FE0F-DE69-B17D1A04A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r="1473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235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F4189-84A4-6534-4B00-CC888BF6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/>
              <a:t>Roof Age and Mandatory Replacement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5855-2B98-F935-1032-DA59225EE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Why do Insurance Companies care about Roof Age?</a:t>
            </a:r>
          </a:p>
          <a:p>
            <a:r>
              <a:rPr lang="en-US" sz="7200" dirty="0"/>
              <a:t>Can we be declined for Insurance due to Roof Age?</a:t>
            </a:r>
          </a:p>
          <a:p>
            <a:r>
              <a:rPr lang="en-US" sz="7200" dirty="0"/>
              <a:t>Difference between “Actual Cash Value” and “Replacement Cost” coverage for roofs?</a:t>
            </a:r>
          </a:p>
          <a:p>
            <a:r>
              <a:rPr lang="en-US" sz="7200" dirty="0"/>
              <a:t>Can an inspector give a report to extend the useful life of the Roof?</a:t>
            </a:r>
          </a:p>
          <a:p>
            <a:r>
              <a:rPr lang="en-US" sz="7200" dirty="0"/>
              <a:t>What should we do if we get cancelled due to roof age?</a:t>
            </a:r>
          </a:p>
          <a:p>
            <a:r>
              <a:rPr lang="en-US" sz="7200" dirty="0"/>
              <a:t>Do all carriers look at roof age the same?</a:t>
            </a:r>
            <a:endParaRPr lang="en-US" sz="1900" dirty="0"/>
          </a:p>
          <a:p>
            <a:endParaRPr lang="en-US" sz="1900" dirty="0"/>
          </a:p>
          <a:p>
            <a:endParaRPr lang="en-US" sz="1900" dirty="0"/>
          </a:p>
        </p:txBody>
      </p:sp>
      <p:pic>
        <p:nvPicPr>
          <p:cNvPr id="5" name="Picture 4" descr="A close-up of a roof&#10;&#10;Description automatically generated">
            <a:extLst>
              <a:ext uri="{FF2B5EF4-FFF2-40B4-BE49-F238E27FC236}">
                <a16:creationId xmlns:a16="http://schemas.microsoft.com/office/drawing/2014/main" id="{1AABF50D-2479-1239-39FD-4A90878ED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r="2074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806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5F47C-1851-444C-8C43-3198A961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To Expect– Property Coverage</a:t>
            </a:r>
            <a:br>
              <a:rPr lang="en-US" sz="3100" b="1" dirty="0">
                <a:solidFill>
                  <a:srgbClr val="FFFF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FFFF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(Condo Perspective)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7CEAB-556B-470F-84A8-1BA0B787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635" y="2019870"/>
            <a:ext cx="10503878" cy="4543592"/>
          </a:xfrm>
        </p:spPr>
        <p:txBody>
          <a:bodyPr anchor="ctr">
            <a:normAutofit fontScale="25000" lnSpcReduction="20000"/>
          </a:bodyPr>
          <a:lstStyle/>
          <a:p>
            <a:r>
              <a:rPr lang="en-US" sz="7200" b="1" dirty="0"/>
              <a:t>Valuations –</a:t>
            </a:r>
            <a:r>
              <a:rPr lang="en-US" sz="7200" dirty="0"/>
              <a:t> Under scrutiny and construction costs are skyrocketing.  New appraisals are still being required.</a:t>
            </a:r>
          </a:p>
          <a:p>
            <a:r>
              <a:rPr lang="en-US" sz="7200" b="1" dirty="0"/>
              <a:t>Changes in Terms:</a:t>
            </a:r>
          </a:p>
          <a:p>
            <a:pPr lvl="1"/>
            <a:r>
              <a:rPr lang="en-US" sz="7200" dirty="0"/>
              <a:t>Seeing 2% and 3% wind deductibles now in some cases, 5% still most common</a:t>
            </a:r>
          </a:p>
          <a:p>
            <a:pPr lvl="1"/>
            <a:r>
              <a:rPr lang="en-US" sz="7200" dirty="0"/>
              <a:t>40 Year Recertification Reports</a:t>
            </a:r>
          </a:p>
          <a:p>
            <a:pPr lvl="2"/>
            <a:r>
              <a:rPr lang="en-US" sz="7200" dirty="0"/>
              <a:t>If required work is not complete, there may be trouble getting quotes from additional property carriers</a:t>
            </a:r>
          </a:p>
          <a:p>
            <a:pPr lvl="1"/>
            <a:r>
              <a:rPr lang="en-US" sz="7200" dirty="0"/>
              <a:t>Roof Inspections</a:t>
            </a:r>
          </a:p>
          <a:p>
            <a:pPr marL="0" marR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200" b="1" dirty="0"/>
              <a:t>Premium Changes</a:t>
            </a:r>
            <a:r>
              <a:rPr lang="en-US" sz="7200" b="1" i="0" dirty="0">
                <a:effectLst/>
              </a:rPr>
              <a:t>:</a:t>
            </a:r>
          </a:p>
          <a:p>
            <a:pPr marL="457200" lvl="1"/>
            <a:r>
              <a:rPr lang="en-US" sz="7200" dirty="0"/>
              <a:t>Property premiums decreasing roughly 10-15% on average lately if no claims</a:t>
            </a:r>
          </a:p>
          <a:p>
            <a:pPr marL="914400" lvl="2"/>
            <a:r>
              <a:rPr lang="en-US" sz="7200" dirty="0"/>
              <a:t>Some communities seeing even larger decreases, especially those with new roof</a:t>
            </a:r>
          </a:p>
          <a:p>
            <a:pPr marL="914400" lvl="2"/>
            <a:r>
              <a:rPr lang="en-US" sz="7200" dirty="0"/>
              <a:t>Premium changes come from two factors – 1. Rate of insurance cost per dollar of insured value 2. Increase in replacement cost</a:t>
            </a:r>
            <a:endParaRPr lang="en-US" sz="7200" b="1" i="0" dirty="0">
              <a:effectLst/>
              <a:highlight>
                <a:srgbClr val="FFFF00"/>
              </a:highlight>
            </a:endParaRPr>
          </a:p>
          <a:p>
            <a:pPr marL="0"/>
            <a:r>
              <a:rPr lang="en-US" sz="7200" b="1" i="0" dirty="0">
                <a:effectLst/>
              </a:rPr>
              <a:t>Declines </a:t>
            </a:r>
            <a:r>
              <a:rPr lang="en-US" sz="7200" b="1" dirty="0"/>
              <a:t>–</a:t>
            </a:r>
            <a:r>
              <a:rPr lang="en-US" sz="7200" b="1" i="0" dirty="0">
                <a:effectLst/>
              </a:rPr>
              <a:t> </a:t>
            </a:r>
            <a:r>
              <a:rPr lang="en-US" sz="7200" b="0" i="0" dirty="0">
                <a:effectLst/>
              </a:rPr>
              <a:t>Condos that have EIFS / loss affected or other items are still difficult and see declines from some carriers</a:t>
            </a:r>
          </a:p>
          <a:p>
            <a:pPr marL="0"/>
            <a:r>
              <a:rPr lang="en-US" sz="7200" b="1" dirty="0"/>
              <a:t>Condos – </a:t>
            </a:r>
            <a:r>
              <a:rPr lang="en-US" sz="7200" dirty="0"/>
              <a:t>Majority of your premium is made up of the property policy with general liability being second largest item.</a:t>
            </a:r>
          </a:p>
          <a:p>
            <a:pPr marL="0" marR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i="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3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47D8F4-391F-F97D-17B9-8069100E4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FF5A-2E94-BFDA-BDC1-F2A6F96F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To Expect– General Liability, D&amp;O, Umbrella</a:t>
            </a:r>
            <a:br>
              <a:rPr lang="en-US" sz="3100" b="1" dirty="0">
                <a:solidFill>
                  <a:srgbClr val="FFFF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FFFF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(HOA Perspective)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BD9FE-17D6-2077-75DF-9DAC8735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86037"/>
            <a:ext cx="9724031" cy="3683358"/>
          </a:xfrm>
        </p:spPr>
        <p:txBody>
          <a:bodyPr anchor="ctr">
            <a:noAutofit/>
          </a:bodyPr>
          <a:lstStyle/>
          <a:p>
            <a:pPr marL="0" marR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Supply of Carriers</a:t>
            </a:r>
            <a:r>
              <a:rPr lang="en-US" sz="1800" dirty="0"/>
              <a:t> </a:t>
            </a:r>
            <a:r>
              <a:rPr lang="en-US" sz="1800" b="1" dirty="0"/>
              <a:t>–</a:t>
            </a:r>
            <a:r>
              <a:rPr lang="en-US" sz="1800" dirty="0"/>
              <a:t> Fewer admitted options in FL for each line of coverage and have not yet seen new influx of carriers like we have with property.</a:t>
            </a:r>
          </a:p>
          <a:p>
            <a:pPr marL="0" marR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Premium Changes:</a:t>
            </a:r>
          </a:p>
          <a:p>
            <a:pPr marL="457200" lvl="1"/>
            <a:r>
              <a:rPr lang="en-US" sz="1800" b="1" dirty="0"/>
              <a:t>General Liability – </a:t>
            </a:r>
            <a:r>
              <a:rPr lang="en-US" sz="1800" dirty="0"/>
              <a:t>Roughly 5-15% increases on average for those without claims, with claims this could be more depending on type and severity.</a:t>
            </a:r>
          </a:p>
          <a:p>
            <a:pPr marL="914400" lvl="2"/>
            <a:r>
              <a:rPr lang="en-US" sz="1800" dirty="0"/>
              <a:t>Liability carriers look at claims from the past 5 years, so if you had a big claim from before and no new claims, then you could see an improved rate.</a:t>
            </a:r>
          </a:p>
          <a:p>
            <a:pPr marL="457200" lvl="1"/>
            <a:r>
              <a:rPr lang="en-US" sz="1800" b="1" dirty="0"/>
              <a:t>Directors and Officers – </a:t>
            </a:r>
            <a:r>
              <a:rPr lang="en-US" sz="1800" dirty="0"/>
              <a:t>Similar to general liability, roughly 5-20% increases on average.</a:t>
            </a:r>
          </a:p>
          <a:p>
            <a:pPr marL="457200" lvl="1"/>
            <a:r>
              <a:rPr lang="en-US" sz="1800" b="1" dirty="0"/>
              <a:t>Umbrella – </a:t>
            </a:r>
            <a:r>
              <a:rPr lang="en-US" sz="1800" dirty="0"/>
              <a:t>Umbrella market has become very difficult as there are very few carriers operating in FL. Premium changes have varied widely recently seeing anywhere from 10-100%+ increases.</a:t>
            </a:r>
          </a:p>
          <a:p>
            <a:pPr marL="0"/>
            <a:r>
              <a:rPr lang="en-US" sz="1800" b="1" dirty="0"/>
              <a:t>Exclusions – </a:t>
            </a:r>
            <a:r>
              <a:rPr lang="en-US" sz="1800" dirty="0"/>
              <a:t>More exclusions and sub-limits being included in general liability and umbrella policies.</a:t>
            </a:r>
          </a:p>
          <a:p>
            <a:pPr marL="0"/>
            <a:r>
              <a:rPr lang="en-US" sz="1800" b="1" dirty="0"/>
              <a:t>HOAs: </a:t>
            </a:r>
          </a:p>
          <a:p>
            <a:pPr marL="457200" lvl="1"/>
            <a:r>
              <a:rPr lang="en-US" sz="1800" dirty="0"/>
              <a:t>If no clubhouse or only small buildings, majority of your premium is made up of these policies instead of property coverage.</a:t>
            </a:r>
          </a:p>
        </p:txBody>
      </p:sp>
    </p:spTree>
    <p:extLst>
      <p:ext uri="{BB962C8B-B14F-4D97-AF65-F5344CB8AC3E}">
        <p14:creationId xmlns:p14="http://schemas.microsoft.com/office/powerpoint/2010/main" val="2877000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32554</TotalTime>
  <Words>1247</Words>
  <Application>Microsoft Office PowerPoint</Application>
  <PresentationFormat>Widescreen</PresentationFormat>
  <Paragraphs>143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Office Theme</vt:lpstr>
      <vt:lpstr>State of the Insurance Market for FL Community Associations</vt:lpstr>
      <vt:lpstr>Meet the Presenter</vt:lpstr>
      <vt:lpstr>Agenda</vt:lpstr>
      <vt:lpstr>Association Insurance Basics</vt:lpstr>
      <vt:lpstr>State of the Market Update and Common Questions</vt:lpstr>
      <vt:lpstr>Exclusions –What are they and why they matter</vt:lpstr>
      <vt:lpstr>Roof Age and Mandatory Replacement</vt:lpstr>
      <vt:lpstr>What To Expect– Property Coverage (Condo Perspective)</vt:lpstr>
      <vt:lpstr>What To Expect– General Liability, D&amp;O, Umbrella (HOA Perspective)</vt:lpstr>
      <vt:lpstr>How Can we reduce Rates (or at least reduce increases)?</vt:lpstr>
      <vt:lpstr>Q &amp; 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E-Voting</dc:title>
  <dc:creator>user</dc:creator>
  <cp:lastModifiedBy>Erika Pfeiffer</cp:lastModifiedBy>
  <cp:revision>109</cp:revision>
  <dcterms:created xsi:type="dcterms:W3CDTF">2021-02-22T17:57:24Z</dcterms:created>
  <dcterms:modified xsi:type="dcterms:W3CDTF">2026-01-30T21:19:39Z</dcterms:modified>
</cp:coreProperties>
</file>